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98" r:id="rId5"/>
    <p:sldId id="283" r:id="rId6"/>
    <p:sldId id="304" r:id="rId7"/>
    <p:sldId id="292" r:id="rId8"/>
    <p:sldId id="297" r:id="rId9"/>
    <p:sldId id="284" r:id="rId10"/>
    <p:sldId id="299" r:id="rId11"/>
    <p:sldId id="300" r:id="rId12"/>
    <p:sldId id="301" r:id="rId13"/>
    <p:sldId id="293" r:id="rId14"/>
    <p:sldId id="302" r:id="rId15"/>
    <p:sldId id="303" r:id="rId16"/>
    <p:sldId id="296" r:id="rId17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uã" initials="K" lastIdx="1" clrIdx="0">
    <p:extLst>
      <p:ext uri="{19B8F6BF-5375-455C-9EA6-DF929625EA0E}">
        <p15:presenceInfo xmlns:p15="http://schemas.microsoft.com/office/powerpoint/2012/main" userId="75642bf0105269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95A6EC-D2DA-4A3F-8F24-7044EA3D59BF}" v="25" dt="2022-09-05T21:04:17.517"/>
  </p1510:revLst>
</p1510:revInfo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26" autoAdjust="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288" y="102"/>
      </p:cViewPr>
      <p:guideLst/>
    </p:cSldViewPr>
  </p:slideViewPr>
  <p:outlineViewPr>
    <p:cViewPr>
      <p:scale>
        <a:sx n="33" d="100"/>
        <a:sy n="33" d="100"/>
      </p:scale>
      <p:origin x="0" y="-9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5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É GABRIEL DE MATOS MOTA ." userId="d5de2929-4e1f-4ca2-82a5-9d42c4f4948d" providerId="ADAL" clId="{5595A6EC-D2DA-4A3F-8F24-7044EA3D59BF}"/>
    <pc:docChg chg="undo custSel addSld delSld modSld sldOrd">
      <pc:chgData name="JOSÉ GABRIEL DE MATOS MOTA ." userId="d5de2929-4e1f-4ca2-82a5-9d42c4f4948d" providerId="ADAL" clId="{5595A6EC-D2DA-4A3F-8F24-7044EA3D59BF}" dt="2022-09-05T21:05:28.840" v="673" actId="1076"/>
      <pc:docMkLst>
        <pc:docMk/>
      </pc:docMkLst>
      <pc:sldChg chg="addSp delSp modSp add mod ord">
        <pc:chgData name="JOSÉ GABRIEL DE MATOS MOTA ." userId="d5de2929-4e1f-4ca2-82a5-9d42c4f4948d" providerId="ADAL" clId="{5595A6EC-D2DA-4A3F-8F24-7044EA3D59BF}" dt="2022-09-05T21:05:28.840" v="673" actId="1076"/>
        <pc:sldMkLst>
          <pc:docMk/>
          <pc:sldMk cId="267122247" sldId="304"/>
        </pc:sldMkLst>
        <pc:spChg chg="mod">
          <ac:chgData name="JOSÉ GABRIEL DE MATOS MOTA ." userId="d5de2929-4e1f-4ca2-82a5-9d42c4f4948d" providerId="ADAL" clId="{5595A6EC-D2DA-4A3F-8F24-7044EA3D59BF}" dt="2022-09-05T20:59:36.608" v="624" actId="1076"/>
          <ac:spMkLst>
            <pc:docMk/>
            <pc:sldMk cId="267122247" sldId="304"/>
            <ac:spMk id="2" creationId="{97AA8C58-28A7-C79A-C085-C53B9D22A893}"/>
          </ac:spMkLst>
        </pc:spChg>
        <pc:spChg chg="mod">
          <ac:chgData name="JOSÉ GABRIEL DE MATOS MOTA ." userId="d5de2929-4e1f-4ca2-82a5-9d42c4f4948d" providerId="ADAL" clId="{5595A6EC-D2DA-4A3F-8F24-7044EA3D59BF}" dt="2022-09-05T21:05:26.206" v="672" actId="1076"/>
          <ac:spMkLst>
            <pc:docMk/>
            <pc:sldMk cId="267122247" sldId="304"/>
            <ac:spMk id="3" creationId="{200B3D2B-613A-41BE-987D-E6A1324B456D}"/>
          </ac:spMkLst>
        </pc:spChg>
        <pc:spChg chg="add del mod">
          <ac:chgData name="JOSÉ GABRIEL DE MATOS MOTA ." userId="d5de2929-4e1f-4ca2-82a5-9d42c4f4948d" providerId="ADAL" clId="{5595A6EC-D2DA-4A3F-8F24-7044EA3D59BF}" dt="2022-09-05T20:59:51.405" v="626" actId="478"/>
          <ac:spMkLst>
            <pc:docMk/>
            <pc:sldMk cId="267122247" sldId="304"/>
            <ac:spMk id="6" creationId="{139C2E5A-E482-E212-285E-33EC09E8BA55}"/>
          </ac:spMkLst>
        </pc:spChg>
        <pc:spChg chg="add del mod">
          <ac:chgData name="JOSÉ GABRIEL DE MATOS MOTA ." userId="d5de2929-4e1f-4ca2-82a5-9d42c4f4948d" providerId="ADAL" clId="{5595A6EC-D2DA-4A3F-8F24-7044EA3D59BF}" dt="2022-09-05T21:00:29.325" v="628"/>
          <ac:spMkLst>
            <pc:docMk/>
            <pc:sldMk cId="267122247" sldId="304"/>
            <ac:spMk id="8" creationId="{C8D1F99D-81BF-5B9B-7AFB-8405DB44EB90}"/>
          </ac:spMkLst>
        </pc:spChg>
        <pc:spChg chg="add del mod">
          <ac:chgData name="JOSÉ GABRIEL DE MATOS MOTA ." userId="d5de2929-4e1f-4ca2-82a5-9d42c4f4948d" providerId="ADAL" clId="{5595A6EC-D2DA-4A3F-8F24-7044EA3D59BF}" dt="2022-09-05T21:02:09.838" v="635"/>
          <ac:spMkLst>
            <pc:docMk/>
            <pc:sldMk cId="267122247" sldId="304"/>
            <ac:spMk id="9" creationId="{950066C8-3F8C-DE51-5121-AA4FC4D19C98}"/>
          </ac:spMkLst>
        </pc:spChg>
        <pc:spChg chg="add del mod">
          <ac:chgData name="JOSÉ GABRIEL DE MATOS MOTA ." userId="d5de2929-4e1f-4ca2-82a5-9d42c4f4948d" providerId="ADAL" clId="{5595A6EC-D2DA-4A3F-8F24-7044EA3D59BF}" dt="2022-09-05T21:02:30.104" v="643" actId="478"/>
          <ac:spMkLst>
            <pc:docMk/>
            <pc:sldMk cId="267122247" sldId="304"/>
            <ac:spMk id="10" creationId="{06E303CD-E5D5-D9D7-589D-1F4EE7FD68AA}"/>
          </ac:spMkLst>
        </pc:spChg>
        <pc:spChg chg="mod">
          <ac:chgData name="JOSÉ GABRIEL DE MATOS MOTA ." userId="d5de2929-4e1f-4ca2-82a5-9d42c4f4948d" providerId="ADAL" clId="{5595A6EC-D2DA-4A3F-8F24-7044EA3D59BF}" dt="2022-09-05T21:05:28.840" v="673" actId="1076"/>
          <ac:spMkLst>
            <pc:docMk/>
            <pc:sldMk cId="267122247" sldId="304"/>
            <ac:spMk id="14" creationId="{F278402B-CA7D-4F5B-B3FA-ED74AB3CFB6C}"/>
          </ac:spMkLst>
        </pc:spChg>
        <pc:picChg chg="add del">
          <ac:chgData name="JOSÉ GABRIEL DE MATOS MOTA ." userId="d5de2929-4e1f-4ca2-82a5-9d42c4f4948d" providerId="ADAL" clId="{5595A6EC-D2DA-4A3F-8F24-7044EA3D59BF}" dt="2022-09-05T20:59:54.318" v="627" actId="478"/>
          <ac:picMkLst>
            <pc:docMk/>
            <pc:sldMk cId="267122247" sldId="304"/>
            <ac:picMk id="11" creationId="{2E7ADBC3-DECA-9F4C-9289-9E43C727592F}"/>
          </ac:picMkLst>
        </pc:picChg>
        <pc:picChg chg="add del mod">
          <ac:chgData name="JOSÉ GABRIEL DE MATOS MOTA ." userId="d5de2929-4e1f-4ca2-82a5-9d42c4f4948d" providerId="ADAL" clId="{5595A6EC-D2DA-4A3F-8F24-7044EA3D59BF}" dt="2022-09-05T21:00:51.193" v="633" actId="478"/>
          <ac:picMkLst>
            <pc:docMk/>
            <pc:sldMk cId="267122247" sldId="304"/>
            <ac:picMk id="1026" creationId="{808E5D9E-4FFB-543D-9A32-7E73331D2CE2}"/>
          </ac:picMkLst>
        </pc:picChg>
        <pc:picChg chg="add del mod">
          <ac:chgData name="JOSÉ GABRIEL DE MATOS MOTA ." userId="d5de2929-4e1f-4ca2-82a5-9d42c4f4948d" providerId="ADAL" clId="{5595A6EC-D2DA-4A3F-8F24-7044EA3D59BF}" dt="2022-09-05T21:02:28.369" v="642" actId="478"/>
          <ac:picMkLst>
            <pc:docMk/>
            <pc:sldMk cId="267122247" sldId="304"/>
            <ac:picMk id="1028" creationId="{B9DACD3B-4BA0-F210-B8B3-14BB396096DC}"/>
          </ac:picMkLst>
        </pc:picChg>
        <pc:picChg chg="add mod">
          <ac:chgData name="JOSÉ GABRIEL DE MATOS MOTA ." userId="d5de2929-4e1f-4ca2-82a5-9d42c4f4948d" providerId="ADAL" clId="{5595A6EC-D2DA-4A3F-8F24-7044EA3D59BF}" dt="2022-09-05T21:04:17.517" v="659" actId="14100"/>
          <ac:picMkLst>
            <pc:docMk/>
            <pc:sldMk cId="267122247" sldId="304"/>
            <ac:picMk id="1030" creationId="{DDD75168-FF25-8A85-9A9A-85B363DD60A9}"/>
          </ac:picMkLst>
        </pc:picChg>
      </pc:sldChg>
      <pc:sldChg chg="new del ord">
        <pc:chgData name="JOSÉ GABRIEL DE MATOS MOTA ." userId="d5de2929-4e1f-4ca2-82a5-9d42c4f4948d" providerId="ADAL" clId="{5595A6EC-D2DA-4A3F-8F24-7044EA3D59BF}" dt="2022-09-05T20:52:40.310" v="6" actId="47"/>
        <pc:sldMkLst>
          <pc:docMk/>
          <pc:sldMk cId="3966939827" sldId="304"/>
        </pc:sldMkLst>
      </pc:sldChg>
      <pc:sldChg chg="new del">
        <pc:chgData name="JOSÉ GABRIEL DE MATOS MOTA ." userId="d5de2929-4e1f-4ca2-82a5-9d42c4f4948d" providerId="ADAL" clId="{5595A6EC-D2DA-4A3F-8F24-7044EA3D59BF}" dt="2022-09-05T20:52:16.034" v="1" actId="680"/>
        <pc:sldMkLst>
          <pc:docMk/>
          <pc:sldMk cId="4042058842" sldId="304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pt-BR" sz="1862" b="0" i="0" u="none" strike="noStrike" kern="1200" spc="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Receita Bruta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pt-BR" sz="1862" b="0" i="0" u="none" strike="noStrike" kern="1200" spc="0" baseline="0" noProof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D1E-436F-B155-11D12081ECA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D1E-436F-B155-11D12081ECA9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D1E-436F-B155-11D12081ECA9}"/>
              </c:ext>
            </c:extLst>
          </c:dPt>
          <c:cat>
            <c:strRef>
              <c:f>Sheet1!$A$2:$A$6</c:f>
              <c:strCache>
                <c:ptCount val="5"/>
                <c:pt idx="0">
                  <c:v>20AA</c:v>
                </c:pt>
                <c:pt idx="1">
                  <c:v>20AA</c:v>
                </c:pt>
                <c:pt idx="2">
                  <c:v>20AA</c:v>
                </c:pt>
                <c:pt idx="3">
                  <c:v>20AA</c:v>
                </c:pt>
                <c:pt idx="4">
                  <c:v>20AA</c:v>
                </c:pt>
              </c:strCache>
            </c:strRef>
          </c:cat>
          <c:val>
            <c:numRef>
              <c:f>Sheet1!$B$2:$B$6</c:f>
              <c:numCache>
                <c:formatCode>"R$"\ 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D1E-436F-B155-11D12081EC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2159120"/>
        <c:axId val="212678152"/>
      </c:barChart>
      <c:catAx>
        <c:axId val="12159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212678152"/>
        <c:crosses val="autoZero"/>
        <c:auto val="1"/>
        <c:lblAlgn val="ctr"/>
        <c:lblOffset val="100"/>
        <c:noMultiLvlLbl val="0"/>
      </c:catAx>
      <c:valAx>
        <c:axId val="212678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R$&quot;\ 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159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pt-BR" sz="1862" b="0" i="0" u="none" strike="noStrike" kern="1200" spc="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Vendas da Empresa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pt-BR" sz="1862" b="0" i="0" u="none" strike="noStrike" kern="1200" spc="0" baseline="0" noProof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A66-4D13-90A4-391C509065D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A66-4D13-90A4-391C509065D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A66-4D13-90A4-391C509065DF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A66-4D13-90A4-391C509065DF}"/>
              </c:ext>
            </c:extLst>
          </c:dPt>
          <c:dPt>
            <c:idx val="4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DA66-4D13-90A4-391C509065DF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A66-4D13-90A4-391C509065DF}"/>
                </c:ext>
              </c:extLst>
            </c:dLbl>
            <c:dLbl>
              <c:idx val="1"/>
              <c:layout>
                <c:manualLayout>
                  <c:x val="-0.11615923344937455"/>
                  <c:y val="-0.1400252328934865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A66-4D13-90A4-391C509065DF}"/>
                </c:ext>
              </c:extLst>
            </c:dLbl>
            <c:dLbl>
              <c:idx val="2"/>
              <c:layout>
                <c:manualLayout>
                  <c:x val="0.13864166572989867"/>
                  <c:y val="-0.15145586415009771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A66-4D13-90A4-391C509065DF}"/>
                </c:ext>
              </c:extLst>
            </c:dLbl>
            <c:dLbl>
              <c:idx val="3"/>
              <c:layout>
                <c:manualLayout>
                  <c:x val="6.9525299079784011E-2"/>
                  <c:y val="0.28576578141527864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A66-4D13-90A4-391C509065DF}"/>
                </c:ext>
              </c:extLst>
            </c:dLbl>
            <c:dLbl>
              <c:idx val="4"/>
              <c:layout>
                <c:manualLayout>
                  <c:x val="-8.1787666114047294E-2"/>
                  <c:y val="0.2286126251322228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A66-4D13-90A4-391C509065D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1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20AA</c:v>
                </c:pt>
                <c:pt idx="1">
                  <c:v>20AA</c:v>
                </c:pt>
                <c:pt idx="2">
                  <c:v>20AA</c:v>
                </c:pt>
                <c:pt idx="3">
                  <c:v>20AA</c:v>
                </c:pt>
                <c:pt idx="4">
                  <c:v>20AA</c:v>
                </c:pt>
              </c:strCache>
            </c:strRef>
          </c:cat>
          <c:val>
            <c:numRef>
              <c:f>Sheet1!$B$2:$B$6</c:f>
              <c:numCache>
                <c:formatCode>"R$"\ 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A66-4D13-90A4-391C509065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P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pt-BR" sz="1862" b="0" i="0" u="none" strike="noStrike" kern="1200" spc="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Receita</a:t>
            </a:r>
            <a:r>
              <a:rPr lang="pt-BR" baseline="0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ao Longo do Tempo</a:t>
            </a:r>
            <a:endParaRPr lang="pt-BR" noProof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pt-BR" sz="1862" b="0" i="0" u="none" strike="noStrike" kern="1200" spc="0" baseline="0" noProof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B30D-47FC-97C2-FA87298C22F3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B30D-47FC-97C2-FA87298C22F3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B30D-47FC-97C2-FA87298C22F3}"/>
              </c:ext>
            </c:extLst>
          </c:dPt>
          <c:cat>
            <c:strRef>
              <c:f>Sheet1!$A$2:$A$6</c:f>
              <c:strCache>
                <c:ptCount val="5"/>
                <c:pt idx="0">
                  <c:v>20AA</c:v>
                </c:pt>
                <c:pt idx="1">
                  <c:v>20AA</c:v>
                </c:pt>
                <c:pt idx="2">
                  <c:v>20AA</c:v>
                </c:pt>
                <c:pt idx="3">
                  <c:v>20AA</c:v>
                </c:pt>
                <c:pt idx="4">
                  <c:v>20AA</c:v>
                </c:pt>
              </c:strCache>
            </c:strRef>
          </c:cat>
          <c:val>
            <c:numRef>
              <c:f>Sheet1!$B$2:$B$6</c:f>
              <c:numCache>
                <c:formatCode>"R$"\ 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30D-47FC-97C2-FA87298C22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773400"/>
        <c:axId val="212774968"/>
      </c:lineChart>
      <c:catAx>
        <c:axId val="212773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212774968"/>
        <c:crosses val="autoZero"/>
        <c:auto val="1"/>
        <c:lblAlgn val="ctr"/>
        <c:lblOffset val="100"/>
        <c:noMultiLvlLbl val="0"/>
      </c:catAx>
      <c:valAx>
        <c:axId val="212774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R$&quot;\ 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212773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9-07T20:03:47.113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sp macro="" textlink="">
      <cdr:nvSpPr>
        <cdr:cNvPr id="2" name="Rectangle 1">
          <a:extLst xmlns:a="http://schemas.openxmlformats.org/drawingml/2006/main">
            <a:ext uri="{FF2B5EF4-FFF2-40B4-BE49-F238E27FC236}">
              <a16:creationId xmlns:a16="http://schemas.microsoft.com/office/drawing/2014/main" id="{924ED877-E016-4736-BA15-B7E08914B5B3}"/>
            </a:ext>
          </a:extLst>
        </cdr:cNvPr>
        <cdr:cNvSpPr/>
      </cdr:nvSpPr>
      <cdr:spPr>
        <a:xfrm xmlns:a="http://schemas.openxmlformats.org/drawingml/2006/main">
          <a:off x="0" y="0"/>
          <a:ext cx="3389313" cy="4444199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  <cdr:relSizeAnchor xmlns:cdr="http://schemas.openxmlformats.org/drawingml/2006/chartDrawing">
    <cdr:from>
      <cdr:x>0</cdr:x>
      <cdr:y>0.01573</cdr:y>
    </cdr:from>
    <cdr:to>
      <cdr:x>1</cdr:x>
      <cdr:y>0.99541</cdr:y>
    </cdr:to>
    <cdr:sp macro="" textlink="">
      <cdr:nvSpPr>
        <cdr:cNvPr id="3" name="Rectangle 2">
          <a:extLst xmlns:a="http://schemas.openxmlformats.org/drawingml/2006/main">
            <a:ext uri="{FF2B5EF4-FFF2-40B4-BE49-F238E27FC236}">
              <a16:creationId xmlns:a16="http://schemas.microsoft.com/office/drawing/2014/main" id="{6A7CD3C2-FB35-40AE-A325-CA3A3223D0AF}"/>
            </a:ext>
          </a:extLst>
        </cdr:cNvPr>
        <cdr:cNvSpPr/>
      </cdr:nvSpPr>
      <cdr:spPr>
        <a:xfrm xmlns:a="http://schemas.openxmlformats.org/drawingml/2006/main">
          <a:off x="0" y="69912"/>
          <a:ext cx="3389313" cy="4353908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>
            <a:solidFill>
              <a:sysClr val="windowText" lastClr="000000"/>
            </a:solidFill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4D6B518-8037-455E-AE74-BCB19FE54051}" type="datetime1">
              <a:rPr lang="pt-BR" noProof="1" smtClean="0"/>
              <a:t>07/09/2022</a:t>
            </a:fld>
            <a:endParaRPr lang="pt-BR" noProof="1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274F67E-F0EE-435B-BAA8-B27E8E02865C}" type="datetime1">
              <a:rPr lang="pt-BR" noProof="1" smtClean="0"/>
              <a:t>07/09/2022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7328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2788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0087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4518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7870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522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6316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5158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Relationship Id="rId4" Type="http://schemas.openxmlformats.org/officeDocument/2006/relationships/chart" Target="../charts/chart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 com Imagem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sua Foto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noProof="0"/>
              <a:t>Clique para editar o título da 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pt-BR" noProof="0"/>
              <a:t>Clique para editar o estilo de subtítulo Mestre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1"/>
              <a:t>Insira ou Arraste e Solte sua Foto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noProof="1"/>
              <a:t>Obrigado</a:t>
            </a:r>
          </a:p>
        </p:txBody>
      </p:sp>
      <p:sp>
        <p:nvSpPr>
          <p:cNvPr id="9" name="Espaço Reservado para Texto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Nome completo</a:t>
            </a:r>
          </a:p>
        </p:txBody>
      </p:sp>
      <p:sp>
        <p:nvSpPr>
          <p:cNvPr id="10" name="Espaço Reservado para Texto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Número do telefone</a:t>
            </a:r>
          </a:p>
        </p:txBody>
      </p:sp>
      <p:sp>
        <p:nvSpPr>
          <p:cNvPr id="11" name="Espaço Reservado para Texto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Contato por Email ou Mídia Social</a:t>
            </a:r>
          </a:p>
        </p:txBody>
      </p:sp>
      <p:sp>
        <p:nvSpPr>
          <p:cNvPr id="12" name="Espaço Reservado para Texto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Site da empresa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Sub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com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Texto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1" name="Espaço Reservado para Texto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na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3" name="Espaço Reservado para Texto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noProof="0"/>
              <a:t>Clique para editar o título da 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pt-BR" noProof="0"/>
              <a:t>Clique para editar o estilo de subtítulo Mestre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577601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 rtlCol="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divisor de seção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1" name="Espaço Reservado para Texto 2">
            <a:extLst>
              <a:ext uri="{FF2B5EF4-FFF2-40B4-BE49-F238E27FC236}">
                <a16:creationId xmlns:a16="http://schemas.microsoft.com/office/drawing/2014/main" id="{14B95064-E6BF-43CD-ACBD-6363E8D9BF6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4114627"/>
            <a:ext cx="5956300" cy="1095056"/>
          </a:xfrm>
          <a:solidFill>
            <a:schemeClr val="tx1">
              <a:alpha val="80000"/>
            </a:schemeClr>
          </a:solidFill>
        </p:spPr>
        <p:txBody>
          <a:bodyPr vert="horz" lIns="252000" tIns="180000" rIns="180000" bIns="180000" rtlCol="0">
            <a:noAutofit/>
          </a:bodyPr>
          <a:lstStyle>
            <a:lvl1pPr marL="0" indent="0" algn="l">
              <a:buNone/>
              <a:defRPr lang="en-US">
                <a:solidFill>
                  <a:schemeClr val="bg1"/>
                </a:solidFill>
              </a:defRPr>
            </a:lvl1pPr>
          </a:lstStyle>
          <a:p>
            <a:pPr marL="266700" lvl="0" indent="-266700" rtl="0"/>
            <a:r>
              <a:rPr lang="pt-BR" noProof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9825637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08000"/>
            <a:ext cx="11328000" cy="5183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762075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EE1E0B79-3CC8-4DCF-8AEC-AC43BC9A304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11886" y="1007250"/>
            <a:ext cx="5460114" cy="5169713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15546508-E26C-46CD-8939-D20E71BF4ED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1999" y="1007250"/>
            <a:ext cx="5448115" cy="5169713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6155533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Clique para editar o título da página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11" name="Retângulo 10" descr="Bloco em destaque à esquerda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016231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  <p:sp>
        <p:nvSpPr>
          <p:cNvPr id="12" name="Retângulo 11" descr="Bloco em destaque à direita&#10;">
            <a:extLst>
              <a:ext uri="{FF2B5EF4-FFF2-40B4-BE49-F238E27FC236}">
                <a16:creationId xmlns:a16="http://schemas.microsoft.com/office/drawing/2014/main" id="{3E8A46E0-47C2-4441-B7DD-F621A80F1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1016231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  <p:sp>
        <p:nvSpPr>
          <p:cNvPr id="14" name="Espaço Reservado para Texto 2">
            <a:extLst>
              <a:ext uri="{FF2B5EF4-FFF2-40B4-BE49-F238E27FC236}">
                <a16:creationId xmlns:a16="http://schemas.microsoft.com/office/drawing/2014/main" id="{D902C307-6561-4E11-9899-1F34830AE8A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1800" y="1224128"/>
            <a:ext cx="5448115" cy="35877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6" name="Espaço reservado para texto 4">
            <a:extLst>
              <a:ext uri="{FF2B5EF4-FFF2-40B4-BE49-F238E27FC236}">
                <a16:creationId xmlns:a16="http://schemas.microsoft.com/office/drawing/2014/main" id="{CD73439B-6B1B-47C5-B2B0-409015FB339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12086" y="1224128"/>
            <a:ext cx="5447914" cy="35877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7" name="Espaço reservado para conteúdo 5">
            <a:extLst>
              <a:ext uri="{FF2B5EF4-FFF2-40B4-BE49-F238E27FC236}">
                <a16:creationId xmlns:a16="http://schemas.microsoft.com/office/drawing/2014/main" id="{12AC6878-44C6-4445-A225-70C0DC482EDF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99886" y="1955731"/>
            <a:ext cx="5447914" cy="4233932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18" name="Espaço reservado para conteúdo 3">
            <a:extLst>
              <a:ext uri="{FF2B5EF4-FFF2-40B4-BE49-F238E27FC236}">
                <a16:creationId xmlns:a16="http://schemas.microsoft.com/office/drawing/2014/main" id="{6D675DA8-374F-4915-973A-53612A41FFC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1800" y="1943031"/>
            <a:ext cx="5447914" cy="4246632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625315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Imagem de Tex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1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 rtlCol="0"/>
          <a:lstStyle>
            <a:lvl1pPr algn="r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Editar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2668686"/>
            <a:ext cx="5472000" cy="299942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1" name="Retângulo 10" descr="Bloco em destaque à esquerda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85B68CA9-AC4C-4D15-9BA1-A9F1AC5606D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88816" y="432001"/>
            <a:ext cx="6971184" cy="542905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5" name="Espaço Reservado para Texto 3">
            <a:extLst>
              <a:ext uri="{FF2B5EF4-FFF2-40B4-BE49-F238E27FC236}">
                <a16:creationId xmlns:a16="http://schemas.microsoft.com/office/drawing/2014/main" id="{29B24D8A-D8A5-4F57-A260-A4CF75FCB3B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0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8014327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1" name="Retângulo 10" descr="Bloco em destaque à esquerda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  <p:sp>
        <p:nvSpPr>
          <p:cNvPr id="9" name="Espaço Reservado para Texto 3">
            <a:extLst>
              <a:ext uri="{FF2B5EF4-FFF2-40B4-BE49-F238E27FC236}">
                <a16:creationId xmlns:a16="http://schemas.microsoft.com/office/drawing/2014/main" id="{3E50A411-2E68-4F4D-B4BC-62E87C63365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0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Imagem 2">
            <a:extLst>
              <a:ext uri="{FF2B5EF4-FFF2-40B4-BE49-F238E27FC236}">
                <a16:creationId xmlns:a16="http://schemas.microsoft.com/office/drawing/2014/main" id="{2FBF39A8-0BD5-48FD-9993-F595D4F72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8816" y="432001"/>
            <a:ext cx="6971184" cy="5429050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20406333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 dirty="0"/>
              <a:t>Clique para editar o título da página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 dirty="0"/>
              <a:t>Subtítulo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graphicFrame>
        <p:nvGraphicFramePr>
          <p:cNvPr id="8" name="Gráfico 7" title="Espaço Reservado para Gráfico de Receita Bruta">
            <a:extLst>
              <a:ext uri="{FF2B5EF4-FFF2-40B4-BE49-F238E27FC236}">
                <a16:creationId xmlns:a16="http://schemas.microsoft.com/office/drawing/2014/main" id="{0F60C5FF-F2F2-4EA7-ADED-E162A5B82B4C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751860542"/>
              </p:ext>
            </p:extLst>
          </p:nvPr>
        </p:nvGraphicFramePr>
        <p:xfrm>
          <a:off x="4318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Gráfico 8" title="Espaço Reservado para Gráfico de Receita Bruta">
            <a:extLst>
              <a:ext uri="{FF2B5EF4-FFF2-40B4-BE49-F238E27FC236}">
                <a16:creationId xmlns:a16="http://schemas.microsoft.com/office/drawing/2014/main" id="{D5AA46A9-40E0-4FA5-BFED-6D14ED62EFF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310043650"/>
              </p:ext>
            </p:extLst>
          </p:nvPr>
        </p:nvGraphicFramePr>
        <p:xfrm>
          <a:off x="44069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Gráfico 9" title="Espaço Reservado para Gráfico de Receita Bruta">
            <a:extLst>
              <a:ext uri="{FF2B5EF4-FFF2-40B4-BE49-F238E27FC236}">
                <a16:creationId xmlns:a16="http://schemas.microsoft.com/office/drawing/2014/main" id="{F7175363-BD78-41A0-92CF-0F9E5A14568A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199011374"/>
              </p:ext>
            </p:extLst>
          </p:nvPr>
        </p:nvGraphicFramePr>
        <p:xfrm>
          <a:off x="83820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582651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0DB3A426-6D4A-4D91-ACD6-A2C25BAE44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64370" y="2033588"/>
            <a:ext cx="8863262" cy="2790825"/>
          </a:xfrm>
        </p:spPr>
        <p:txBody>
          <a:bodyPr rtlCol="0"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8772436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900433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Imagem de Tex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1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rtlCol="0"/>
          <a:lstStyle>
            <a:lvl1pPr algn="l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88000" y="3763648"/>
            <a:ext cx="5472000" cy="2428351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sor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</a:t>
            </a:r>
            <a:br>
              <a:rPr lang="pt-BR" noProof="0"/>
            </a:br>
            <a:r>
              <a:rPr lang="pt-BR" noProof="0"/>
              <a:t>sua Foto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noProof="0"/>
              <a:t>Clique para editar o divisor de seção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d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Espaço Reservado para Comparação à Esquerda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2362553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869901"/>
            <a:ext cx="5472000" cy="3376963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2" name="Espaço Reservado para Comparação à Esquerda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00000" y="2363078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2867078"/>
            <a:ext cx="5472113" cy="3379036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0" name="Retângulo 9" descr="Bloco em destaque à esquerda">
            <a:extLst>
              <a:ext uri="{FF2B5EF4-FFF2-40B4-BE49-F238E27FC236}">
                <a16:creationId xmlns:a16="http://schemas.microsoft.com/office/drawing/2014/main" id="{BBC0CAF5-0DE6-4BEA-824E-124A54A76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210031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  <p:sp>
        <p:nvSpPr>
          <p:cNvPr id="11" name="Retângulo 10" descr="Bloco em destaque à direita&#10;">
            <a:extLst>
              <a:ext uri="{FF2B5EF4-FFF2-40B4-BE49-F238E27FC236}">
                <a16:creationId xmlns:a16="http://schemas.microsoft.com/office/drawing/2014/main" id="{ED008080-B2F5-441A-8B15-30AE86BBF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sor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</a:t>
            </a:r>
            <a:br>
              <a:rPr lang="pt-BR" noProof="0"/>
            </a:br>
            <a:r>
              <a:rPr lang="pt-BR" noProof="0"/>
              <a:t>sua Foto Aqui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104052" cy="1958400"/>
          </a:xfrm>
          <a:solidFill>
            <a:schemeClr val="bg1"/>
          </a:solidFill>
        </p:spPr>
        <p:txBody>
          <a:bodyPr lIns="252000" tIns="180000" rIns="180000" bIns="180000" rtlCol="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divisor de seção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102595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 rtlCol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conteúdo 10">
            <a:extLst>
              <a:ext uri="{FF2B5EF4-FFF2-40B4-BE49-F238E27FC236}">
                <a16:creationId xmlns:a16="http://schemas.microsoft.com/office/drawing/2014/main" id="{454B80C6-ACBE-4877-BC36-02B9C42A2DA0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85569" y="1590675"/>
            <a:ext cx="3246121" cy="436552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2" name="Espaço reservado para conteúdo 10">
            <a:extLst>
              <a:ext uri="{FF2B5EF4-FFF2-40B4-BE49-F238E27FC236}">
                <a16:creationId xmlns:a16="http://schemas.microsoft.com/office/drawing/2014/main" id="{2D5A5AA1-9589-4EC6-B469-1EE7724E7DD3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4508564" y="1590675"/>
            <a:ext cx="3246121" cy="4259325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id="{A9557FF2-93A3-48A1-AB68-35D6813B3A91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02920" y="1590675"/>
            <a:ext cx="3246121" cy="436552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1184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0D32884E-EBB5-47FA-9B0A-E32B264BC5A1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12064" y="1655063"/>
            <a:ext cx="11248136" cy="4123945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sua foto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552944" y="5359400"/>
            <a:ext cx="4207056" cy="565899"/>
          </a:xfrm>
          <a:solidFill>
            <a:schemeClr val="tx1"/>
          </a:solidFill>
        </p:spPr>
        <p:txBody>
          <a:bodyPr lIns="180000" tIns="180000" rIns="180000" bIns="180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Insira sua legenda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2" name="Espaço Reservado para o Número do Slide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31" name="Forma livre: Forma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pt-BR" noProof="1"/>
              <a:t>Clique para editar o título da página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66" r:id="rId3"/>
    <p:sldLayoutId id="2147483662" r:id="rId4"/>
    <p:sldLayoutId id="2147483659" r:id="rId5"/>
    <p:sldLayoutId id="2147483663" r:id="rId6"/>
    <p:sldLayoutId id="2147483677" r:id="rId7"/>
    <p:sldLayoutId id="2147483654" r:id="rId8"/>
    <p:sldLayoutId id="2147483660" r:id="rId9"/>
    <p:sldLayoutId id="2147483664" r:id="rId10"/>
    <p:sldLayoutId id="2147483650" r:id="rId11"/>
    <p:sldLayoutId id="2147483652" r:id="rId12"/>
    <p:sldLayoutId id="2147483656" r:id="rId13"/>
    <p:sldLayoutId id="2147483657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3" r:id="rId20"/>
    <p:sldLayoutId id="2147483674" r:id="rId21"/>
    <p:sldLayoutId id="2147483676" r:id="rId22"/>
    <p:sldLayoutId id="2147483655" r:id="rId23"/>
    <p:sldLayoutId id="2147483675" r:id="rId24"/>
    <p:sldLayoutId id="2147483672" r:id="rId2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comments" Target="../comments/commen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3">
            <a:extLst>
              <a:ext uri="{FF2B5EF4-FFF2-40B4-BE49-F238E27FC236}">
                <a16:creationId xmlns:a16="http://schemas.microsoft.com/office/drawing/2014/main" id="{6F233D81-59B2-0462-E2F5-32B8EEAE0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51" y="-53893"/>
            <a:ext cx="9601198" cy="6822013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4933" y="2798352"/>
            <a:ext cx="4011561" cy="1261295"/>
          </a:xfrm>
        </p:spPr>
        <p:txBody>
          <a:bodyPr rtlCol="0"/>
          <a:lstStyle/>
          <a:p>
            <a:pPr rtl="0"/>
            <a:r>
              <a:rPr lang="pt-BR" noProof="1"/>
              <a:t>OncOrg.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1870" y="4059647"/>
            <a:ext cx="6440129" cy="580921"/>
          </a:xfrm>
        </p:spPr>
        <p:txBody>
          <a:bodyPr vert="horz" lIns="180000" tIns="180000" rIns="180000" bIns="180000" rtlCol="0" anchor="t">
            <a:noAutofit/>
          </a:bodyPr>
          <a:lstStyle/>
          <a:p>
            <a:r>
              <a:rPr lang="pt-BR" noProof="1"/>
              <a:t>Controle de armazenagem e gestão de remédios oncológicos.</a:t>
            </a:r>
            <a:endParaRPr lang="pt-BR" dirty="0"/>
          </a:p>
        </p:txBody>
      </p:sp>
      <p:sp>
        <p:nvSpPr>
          <p:cNvPr id="51" name="Caixa de texto 50">
            <a:extLst>
              <a:ext uri="{FF2B5EF4-FFF2-40B4-BE49-F238E27FC236}">
                <a16:creationId xmlns:a16="http://schemas.microsoft.com/office/drawing/2014/main" id="{66C1DE0A-7865-466B-B5D7-781C92357026}"/>
              </a:ext>
            </a:extLst>
          </p:cNvPr>
          <p:cNvSpPr txBox="1"/>
          <p:nvPr/>
        </p:nvSpPr>
        <p:spPr>
          <a:xfrm>
            <a:off x="9767339" y="4816893"/>
            <a:ext cx="2409155" cy="394389"/>
          </a:xfrm>
          <a:prstGeom prst="rect">
            <a:avLst/>
          </a:prstGeom>
          <a:noFill/>
        </p:spPr>
        <p:txBody>
          <a:bodyPr wrap="square" lIns="91440" tIns="108000" rIns="91440" bIns="0" rtlCol="0" anchor="ctr">
            <a:spAutoFit/>
          </a:bodyPr>
          <a:lstStyle/>
          <a:p>
            <a:pPr algn="ctr">
              <a:lnSpc>
                <a:spcPts val="1000"/>
              </a:lnSpc>
            </a:pPr>
            <a:r>
              <a:rPr lang="pt-BR" sz="3600" b="1" spc="-100" noProof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1°ads - C </a:t>
            </a:r>
            <a:br>
              <a:rPr lang="pt-BR" sz="2400" b="1" i="0" spc="-100" baseline="0" noProof="1">
                <a:latin typeface="+mj-lt"/>
              </a:rPr>
            </a:br>
            <a:endParaRPr lang="pt-BR" b="0" i="0" spc="140" noProof="1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SVP - Hospital São Vicente de Paulo - Análises Clínicas - Hospital São  Vicente de Paulo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70" r="1017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00" y="2156226"/>
            <a:ext cx="5246054" cy="1958400"/>
          </a:xfrm>
        </p:spPr>
        <p:txBody>
          <a:bodyPr rtlCol="0"/>
          <a:lstStyle/>
          <a:p>
            <a:pPr rtl="0"/>
            <a:r>
              <a:rPr lang="pt-BR" noProof="1"/>
              <a:t>Tabela de dados sistêmica.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2972F17A-D965-40B9-8ABB-C634072DBC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4110760"/>
            <a:ext cx="5244354" cy="1100565"/>
          </a:xfrm>
        </p:spPr>
        <p:txBody>
          <a:bodyPr rtlCol="0"/>
          <a:lstStyle/>
          <a:p>
            <a:pPr rtl="0"/>
            <a:r>
              <a:rPr lang="pt-BR" noProof="1"/>
              <a:t>A seguir, uma demonstração da dimanica de dados em nossa tabela.</a:t>
            </a:r>
          </a:p>
          <a:p>
            <a:pPr rtl="0"/>
            <a:endParaRPr lang="pt-BR" noProof="1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smtClean="0"/>
              <a:pPr rtl="0"/>
              <a:t>10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O que é o Arduino e como integrá-lo ao BIM? | SpBIM - Arquitetura Digit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9" y="1246072"/>
            <a:ext cx="7923899" cy="537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3200400" y="2811053"/>
            <a:ext cx="8991600" cy="1830907"/>
          </a:xfrm>
        </p:spPr>
        <p:txBody>
          <a:bodyPr/>
          <a:lstStyle/>
          <a:p>
            <a:r>
              <a:rPr lang="pt-BR" dirty="0"/>
              <a:t>Funcionamento dos dispositivos de precisão.</a:t>
            </a:r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>
          <a:xfrm>
            <a:off x="3200400" y="4641960"/>
            <a:ext cx="6580188" cy="580921"/>
          </a:xfrm>
        </p:spPr>
        <p:txBody>
          <a:bodyPr/>
          <a:lstStyle/>
          <a:p>
            <a:r>
              <a:rPr lang="pt-BR" dirty="0"/>
              <a:t>Demonstração do “Arduino” em analise de temperatura .</a:t>
            </a:r>
          </a:p>
        </p:txBody>
      </p:sp>
    </p:spTree>
    <p:extLst>
      <p:ext uri="{BB962C8B-B14F-4D97-AF65-F5344CB8AC3E}">
        <p14:creationId xmlns:p14="http://schemas.microsoft.com/office/powerpoint/2010/main" val="147030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Estatística básica no Enem - Brasil Escol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795" y="0"/>
            <a:ext cx="9550205" cy="6371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almejamos: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Visão futura do nosso projeto.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noProof="0" smtClean="0"/>
              <a:pPr rtl="0"/>
              <a:t>12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68865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Espaço Reservado para Imagem 31" descr="mãos aplaudindo">
            <a:extLst>
              <a:ext uri="{FF2B5EF4-FFF2-40B4-BE49-F238E27FC236}">
                <a16:creationId xmlns:a16="http://schemas.microsoft.com/office/drawing/2014/main" id="{AAB6EE12-FEF8-FB41-A909-0DA61D7725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8200" y="1638293"/>
            <a:ext cx="3733800" cy="1013684"/>
          </a:xfrm>
        </p:spPr>
        <p:txBody>
          <a:bodyPr rtlCol="0"/>
          <a:lstStyle/>
          <a:p>
            <a:pPr rtl="0"/>
            <a:r>
              <a:rPr lang="pt-BR" noProof="1"/>
              <a:t>Obrigado!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42245" y="2893325"/>
            <a:ext cx="5149755" cy="3220872"/>
          </a:xfrm>
          <a:solidFill>
            <a:schemeClr val="tx1">
              <a:lumMod val="75000"/>
              <a:lumOff val="25000"/>
            </a:schemeClr>
          </a:solidFill>
        </p:spPr>
        <p:txBody>
          <a:bodyPr rtlCol="0"/>
          <a:lstStyle/>
          <a:p>
            <a:r>
              <a:rPr lang="pt-BR" dirty="0"/>
              <a:t>Henrique Duarte Valentim / RA: 0122116</a:t>
            </a:r>
          </a:p>
          <a:p>
            <a:r>
              <a:rPr lang="pt-BR" dirty="0"/>
              <a:t>João Vitor Assumpção Penna / RA: 01222139</a:t>
            </a:r>
          </a:p>
          <a:p>
            <a:r>
              <a:rPr lang="pt-BR" dirty="0"/>
              <a:t>José Gabriel de Matos Mota / RA: 01222163</a:t>
            </a:r>
          </a:p>
          <a:p>
            <a:r>
              <a:rPr lang="pt-BR" dirty="0"/>
              <a:t>Kauã da Silva Oliveira / RA: 01222159</a:t>
            </a:r>
          </a:p>
          <a:p>
            <a:r>
              <a:rPr lang="pt-BR" dirty="0"/>
              <a:t>Matheus Gabriel de Oliveira Moura / RA: 01222100</a:t>
            </a:r>
          </a:p>
          <a:p>
            <a:r>
              <a:rPr lang="pt-BR" dirty="0"/>
              <a:t>Wesley de Lima Costa / RA: 01222085</a:t>
            </a:r>
          </a:p>
          <a:p>
            <a:pPr rtl="0"/>
            <a:endParaRPr lang="pt-BR" noProof="1"/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 rtlCol="0"/>
          <a:lstStyle/>
          <a:p>
            <a:pPr rtl="0"/>
            <a:r>
              <a:rPr lang="pt-BR" noProof="1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968991"/>
            <a:ext cx="5472000" cy="4699121"/>
          </a:xfrm>
        </p:spPr>
        <p:txBody>
          <a:bodyPr rtlCol="0"/>
          <a:lstStyle/>
          <a:p>
            <a:pPr marL="0" indent="0">
              <a:buNone/>
            </a:pPr>
            <a:r>
              <a:rPr lang="pt-BR" sz="2800" noProof="1"/>
              <a:t>Somos uma empresa gestora de armazenagem, com enfase em:</a:t>
            </a:r>
          </a:p>
          <a:p>
            <a:pPr marL="0" indent="0">
              <a:buNone/>
            </a:pPr>
            <a:endParaRPr lang="pt-BR" sz="2800" noProof="1"/>
          </a:p>
          <a:p>
            <a:r>
              <a:rPr lang="pt-BR" sz="2800" noProof="1"/>
              <a:t>Gestão farmacêutica;</a:t>
            </a:r>
          </a:p>
          <a:p>
            <a:r>
              <a:rPr lang="pt-BR" sz="2800" noProof="1"/>
              <a:t>Gestão da qualidade de produto.</a:t>
            </a:r>
          </a:p>
          <a:p>
            <a:endParaRPr lang="pt-BR" sz="2800" noProof="1"/>
          </a:p>
          <a:p>
            <a:pPr marL="0" indent="0">
              <a:buNone/>
            </a:pPr>
            <a:r>
              <a:rPr lang="pt-BR" sz="2800" b="1" i="1" noProof="1"/>
              <a:t>Especialização em cuidados apropriados para armazenagem de </a:t>
            </a:r>
            <a:r>
              <a:rPr lang="pt-BR" sz="2800" b="1" i="1" u="sng" noProof="1"/>
              <a:t>remédios oncológicos.</a:t>
            </a:r>
          </a:p>
          <a:p>
            <a:pPr marL="0" indent="0">
              <a:buNone/>
            </a:pPr>
            <a:endParaRPr lang="pt-BR" sz="2800" noProof="1"/>
          </a:p>
          <a:p>
            <a:endParaRPr lang="pt-BR" noProof="1"/>
          </a:p>
        </p:txBody>
      </p:sp>
      <p:pic>
        <p:nvPicPr>
          <p:cNvPr id="9" name="Espaço Reservado para Imagem 8" descr="Mão tocando celular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0" name="Retângulo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134" y="3802899"/>
            <a:ext cx="3854865" cy="985000"/>
          </a:xfrm>
        </p:spPr>
        <p:txBody>
          <a:bodyPr rtlCol="0"/>
          <a:lstStyle/>
          <a:p>
            <a:pPr rtl="0"/>
            <a:r>
              <a:rPr lang="pt-BR" noProof="1"/>
              <a:t>Sobre nós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111800" y="4787900"/>
            <a:ext cx="4648200" cy="880212"/>
          </a:xfrm>
        </p:spPr>
        <p:txBody>
          <a:bodyPr vert="horz" lIns="180000" tIns="180000" rIns="180000" bIns="180000" rtlCol="0" anchor="t">
            <a:noAutofit/>
          </a:bodyPr>
          <a:lstStyle/>
          <a:p>
            <a:r>
              <a:rPr lang="pt-BR" noProof="1"/>
              <a:t>Entendendo um pouco sobre quem pode te entregar a solução!</a:t>
            </a:r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/>
              <a:t>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rmazenamento inadequado pode estragar medicamentos | O TEMPO">
            <a:extLst>
              <a:ext uri="{FF2B5EF4-FFF2-40B4-BE49-F238E27FC236}">
                <a16:creationId xmlns:a16="http://schemas.microsoft.com/office/drawing/2014/main" id="{DDD75168-FF25-8A85-9A9A-85B363DD60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882141" y="0"/>
            <a:ext cx="6298974" cy="634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76178" y="4347030"/>
            <a:ext cx="5315822" cy="1376039"/>
          </a:xfrm>
        </p:spPr>
        <p:txBody>
          <a:bodyPr rtlCol="0"/>
          <a:lstStyle/>
          <a:p>
            <a:r>
              <a:rPr lang="pt-BR" sz="3200" dirty="0"/>
              <a:t>Contextualização do desperdício e impacto socioambiental</a:t>
            </a:r>
            <a:r>
              <a:rPr lang="pt-BR" sz="5400" dirty="0"/>
              <a:t>: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76672" y="5723069"/>
            <a:ext cx="4104443" cy="598265"/>
          </a:xfrm>
        </p:spPr>
        <p:txBody>
          <a:bodyPr vert="horz" lIns="180000" tIns="180000" rIns="252000" bIns="180000" rtlCol="0" anchor="t">
            <a:noAutofit/>
          </a:bodyPr>
          <a:lstStyle/>
          <a:p>
            <a:r>
              <a:rPr lang="pt-BR" dirty="0"/>
              <a:t>Expondo o que queremos resolver.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3</a:t>
            </a:fld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7AA8C58-28A7-C79A-C085-C53B9D22A893}"/>
              </a:ext>
            </a:extLst>
          </p:cNvPr>
          <p:cNvSpPr txBox="1"/>
          <p:nvPr/>
        </p:nvSpPr>
        <p:spPr>
          <a:xfrm>
            <a:off x="229932" y="1256191"/>
            <a:ext cx="3628269" cy="40626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i="1" dirty="0"/>
              <a:t>Cadeia de funcionamento de remédios no brasil;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i="1" dirty="0"/>
              <a:t>Impacto no meio ambiente por meio de desperdício dos resíduos químicos;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i="1" dirty="0"/>
              <a:t>Prejuizo para instituições médicas;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i="1" dirty="0"/>
              <a:t>Indiretamente prejudicial para pacientes necessitados.</a:t>
            </a:r>
          </a:p>
          <a:p>
            <a:pPr marL="285750" indent="-285750">
              <a:buFont typeface="Arial"/>
              <a:buChar char="•"/>
            </a:pP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267122247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Imagem 10" descr="Mesa com computador, telefone, livros etc.">
            <a:extLst>
              <a:ext uri="{FF2B5EF4-FFF2-40B4-BE49-F238E27FC236}">
                <a16:creationId xmlns:a16="http://schemas.microsoft.com/office/drawing/2014/main" id="{2E7ADBC3-DECA-9F4C-9289-9E43C72759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183811" y="0"/>
            <a:ext cx="8012174" cy="6371351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5700" y="1011471"/>
            <a:ext cx="5956300" cy="2734754"/>
          </a:xfrm>
        </p:spPr>
        <p:txBody>
          <a:bodyPr rtlCol="0"/>
          <a:lstStyle/>
          <a:p>
            <a:r>
              <a:rPr lang="pt-BR"/>
              <a:t>Onde atuamos/O que queremos resolver: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5700" y="3760671"/>
            <a:ext cx="5956300" cy="1100565"/>
          </a:xfrm>
        </p:spPr>
        <p:txBody>
          <a:bodyPr vert="horz" lIns="180000" tIns="180000" rIns="252000" bIns="180000" rtlCol="0" anchor="t">
            <a:noAutofit/>
          </a:bodyPr>
          <a:lstStyle/>
          <a:p>
            <a:r>
              <a:rPr lang="pt-BR" dirty="0"/>
              <a:t>Nosso público alvo.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4</a:t>
            </a:fld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7AA8C58-28A7-C79A-C085-C53B9D22A893}"/>
              </a:ext>
            </a:extLst>
          </p:cNvPr>
          <p:cNvSpPr txBox="1"/>
          <p:nvPr/>
        </p:nvSpPr>
        <p:spPr>
          <a:xfrm>
            <a:off x="287968" y="923517"/>
            <a:ext cx="3628269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/>
              <a:t>Farmacêuticas com alto índice de desperdício;</a:t>
            </a:r>
          </a:p>
          <a:p>
            <a:pPr marL="285750" indent="-285750">
              <a:buFont typeface="Arial"/>
              <a:buChar char="•"/>
            </a:pPr>
            <a:endParaRPr lang="pt-BR" dirty="0"/>
          </a:p>
          <a:p>
            <a:pPr marL="285750" indent="-285750">
              <a:buFont typeface="Arial"/>
              <a:buChar char="•"/>
            </a:pPr>
            <a:r>
              <a:rPr lang="pt-BR" dirty="0"/>
              <a:t>Terceirização do seu controle de armazenagem e gestão de remédios oncológicos;</a:t>
            </a:r>
          </a:p>
          <a:p>
            <a:pPr marL="285750" indent="-285750">
              <a:buFont typeface="Arial"/>
              <a:buChar char="•"/>
            </a:pPr>
            <a:endParaRPr lang="pt-BR" dirty="0"/>
          </a:p>
          <a:p>
            <a:pPr marL="285750" indent="-285750">
              <a:buFont typeface="Arial"/>
              <a:buChar char="•"/>
            </a:pPr>
            <a:r>
              <a:rPr lang="pt-BR" dirty="0"/>
              <a:t>Por um preço acessível, introduziremos um sistema de alta qualidade.</a:t>
            </a:r>
          </a:p>
          <a:p>
            <a:pPr marL="285750" indent="-285750">
              <a:buFont typeface="Arial"/>
              <a:buChar char="•"/>
            </a:pPr>
            <a:endParaRPr lang="pt-BR" dirty="0"/>
          </a:p>
          <a:p>
            <a:endParaRPr lang="pt-BR" dirty="0"/>
          </a:p>
          <a:p>
            <a:r>
              <a:rPr lang="pt-BR" i="1" dirty="0"/>
              <a:t>"Os remédios oncológicos nos dias de hoje, além de sua alta demanda, possuem um alto custo para que haja descuido!“ – JMPHC.</a:t>
            </a: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ncologia: entenda como a especialidade conduz o tratamento do câncer – ICB  – Instituto de Câncer de Brasília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0" r="18070"/>
          <a:stretch>
            <a:fillRect/>
          </a:stretch>
        </p:blipFill>
        <p:spPr bwMode="auto">
          <a:xfrm>
            <a:off x="0" y="0"/>
            <a:ext cx="5569131" cy="6371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tângulo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76465" y="19493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8741" y="317040"/>
            <a:ext cx="6641900" cy="1656307"/>
          </a:xfrm>
        </p:spPr>
        <p:txBody>
          <a:bodyPr rtlCol="0"/>
          <a:lstStyle/>
          <a:p>
            <a:r>
              <a:rPr lang="pt-BR" dirty="0"/>
              <a:t>Quais as ferramentas para te ajudar?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218976" y="1973349"/>
            <a:ext cx="6641626" cy="590155"/>
          </a:xfrm>
        </p:spPr>
        <p:txBody>
          <a:bodyPr vert="horz" lIns="180000" tIns="180000" rIns="180000" bIns="180000" rtlCol="0" anchor="t">
            <a:noAutofit/>
          </a:bodyPr>
          <a:lstStyle/>
          <a:p>
            <a:r>
              <a:rPr lang="pt-BR" dirty="0"/>
              <a:t>Entenda as diversas ferramentas que a OncOrg. pode te ajudar.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69131" y="2656592"/>
            <a:ext cx="6550301" cy="4196766"/>
          </a:xfrm>
        </p:spPr>
        <p:txBody>
          <a:bodyPr vert="horz" lIns="0" tIns="0" rIns="0" bIns="0" rtlCol="0" anchor="t">
            <a:noAutofit/>
          </a:bodyPr>
          <a:lstStyle/>
          <a:p>
            <a:pPr marL="457200" indent="-457200"/>
            <a:r>
              <a:rPr lang="pt-BR" sz="2800" dirty="0"/>
              <a:t>Sistema de gestão rico em análise de:</a:t>
            </a:r>
            <a:endParaRPr lang="pt-BR" dirty="0"/>
          </a:p>
          <a:p>
            <a:pPr marL="457200" indent="-457200">
              <a:buFont typeface="Wingdings" panose="020B0604020202020204" pitchFamily="34" charset="0"/>
              <a:buChar char="Ø"/>
            </a:pPr>
            <a:r>
              <a:rPr lang="pt-BR" sz="2800" dirty="0"/>
              <a:t>Armazenagem;</a:t>
            </a:r>
          </a:p>
          <a:p>
            <a:pPr marL="457200" indent="-457200">
              <a:buFont typeface="Wingdings" panose="020B0604020202020204" pitchFamily="34" charset="0"/>
              <a:buChar char="Ø"/>
            </a:pPr>
            <a:r>
              <a:rPr lang="pt-BR" sz="2800" dirty="0"/>
              <a:t>Temperatura;</a:t>
            </a:r>
          </a:p>
          <a:p>
            <a:pPr marL="457200" indent="-457200">
              <a:buFont typeface="Wingdings" panose="020B0604020202020204" pitchFamily="34" charset="0"/>
              <a:buChar char="Ø"/>
            </a:pPr>
            <a:r>
              <a:rPr lang="pt-BR" sz="2800" dirty="0"/>
              <a:t>Umidade.</a:t>
            </a:r>
          </a:p>
          <a:p>
            <a:pPr marL="457200" indent="-457200"/>
            <a:r>
              <a:rPr lang="pt-BR" sz="2800" dirty="0"/>
              <a:t>Dados exportados em sistema atualizados em tempo real;</a:t>
            </a:r>
          </a:p>
          <a:p>
            <a:pPr marL="457200" indent="-457200"/>
            <a:r>
              <a:rPr lang="pt-BR" sz="2800" dirty="0"/>
              <a:t>Ferramenta de controle dos remédios armazenados.</a:t>
            </a:r>
          </a:p>
          <a:p>
            <a:pPr marL="0" indent="0">
              <a:buNone/>
            </a:pPr>
            <a:endParaRPr lang="pt-BR" sz="2800" dirty="0"/>
          </a:p>
          <a:p>
            <a:pPr marL="0" indent="0">
              <a:buNone/>
            </a:pPr>
            <a:endParaRPr lang="pt-BR" sz="2800" dirty="0"/>
          </a:p>
          <a:p>
            <a:pPr marL="0" indent="0">
              <a:buNone/>
            </a:pPr>
            <a:endParaRPr lang="pt-BR" sz="280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Visão de negócio: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pt-BR" noProof="1"/>
              <a:t>Abaixo, nosso diagrama para ilustrar nossa visão estratégica.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6</a:t>
            </a:fld>
            <a:endParaRPr lang="pt-BR" noProof="1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5A563457-1EC8-4978-BCCB-AFD88C9ED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>
            <a:extLst>
              <a:ext uri="{FF2B5EF4-FFF2-40B4-BE49-F238E27FC236}">
                <a16:creationId xmlns:a16="http://schemas.microsoft.com/office/drawing/2014/main" id="{A7CD04AE-9A8B-4DED-855D-F51B510D0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66888" y="1548790"/>
            <a:ext cx="11604424" cy="464177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1436" y="320818"/>
            <a:ext cx="11340000" cy="432000"/>
          </a:xfrm>
        </p:spPr>
        <p:txBody>
          <a:bodyPr/>
          <a:lstStyle/>
          <a:p>
            <a:pPr algn="ctr"/>
            <a:r>
              <a:rPr lang="pt-BR" dirty="0"/>
              <a:t>Ferramenta de gestão:</a:t>
            </a: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noProof="0" smtClean="0"/>
              <a:pPr rtl="0"/>
              <a:t>7</a:t>
            </a:fld>
            <a:endParaRPr lang="pt-BR" noProof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8747289-0C32-2F18-AE67-65D7778250CA}"/>
              </a:ext>
            </a:extLst>
          </p:cNvPr>
          <p:cNvSpPr txBox="1"/>
          <p:nvPr/>
        </p:nvSpPr>
        <p:spPr>
          <a:xfrm>
            <a:off x="2050742" y="918621"/>
            <a:ext cx="77235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 ferramenta de gestão utilizada pelos nossos serviços, é a Plataforma </a:t>
            </a:r>
            <a:r>
              <a:rPr lang="en-CA" b="1" dirty="0"/>
              <a:t>Trello</a:t>
            </a:r>
            <a:endParaRPr lang="en-CA" dirty="0"/>
          </a:p>
          <a:p>
            <a:endParaRPr lang="en-CA" dirty="0"/>
          </a:p>
          <a:p>
            <a:r>
              <a:rPr lang="en-CA" dirty="0"/>
              <a:t>Abaixo, um pouco da nossa organização de planejamentos: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16" y="2074344"/>
            <a:ext cx="5748855" cy="30336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CaixaDeTexto 4"/>
          <p:cNvSpPr txBox="1"/>
          <p:nvPr/>
        </p:nvSpPr>
        <p:spPr>
          <a:xfrm>
            <a:off x="451436" y="5340420"/>
            <a:ext cx="4083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i="1" dirty="0"/>
              <a:t>Organização para implementação do projeto.</a:t>
            </a:r>
          </a:p>
        </p:txBody>
      </p:sp>
      <p:pic>
        <p:nvPicPr>
          <p:cNvPr id="10" name="Picture 14">
            <a:extLst>
              <a:ext uri="{FF2B5EF4-FFF2-40B4-BE49-F238E27FC236}">
                <a16:creationId xmlns:a16="http://schemas.microsoft.com/office/drawing/2014/main" id="{C8E2A5F5-CFE5-4328-07D0-181A6A121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145" y="2074344"/>
            <a:ext cx="5748855" cy="30336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1" name="CaixaDeTexto 10"/>
          <p:cNvSpPr txBox="1"/>
          <p:nvPr/>
        </p:nvSpPr>
        <p:spPr>
          <a:xfrm>
            <a:off x="6578967" y="5249591"/>
            <a:ext cx="4083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i="1" dirty="0"/>
              <a:t>Organização do desenvolvimento deste projeto.</a:t>
            </a:r>
          </a:p>
        </p:txBody>
      </p:sp>
    </p:spTree>
    <p:extLst>
      <p:ext uri="{BB962C8B-B14F-4D97-AF65-F5344CB8AC3E}">
        <p14:creationId xmlns:p14="http://schemas.microsoft.com/office/powerpoint/2010/main" val="5631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Site institucional da nossa empresa!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Acesse nosso site para entrar em contato e realizarmos nossa parceria.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443313" y="1436469"/>
            <a:ext cx="11328000" cy="354026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https://www.figma.com/file/CMyN5LEvoCakCUsAWJq9Oe/Sprint1?node-id=0%3A1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noProof="1" smtClean="0"/>
              <a:pPr rtl="0"/>
              <a:t>8</a:t>
            </a:fld>
            <a:endParaRPr lang="pt-BR" noProof="1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065" y="1858964"/>
            <a:ext cx="7748858" cy="451238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9405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Orçamento simples e prático.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Consulte nosso simulador financeiro.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noProof="1" smtClean="0"/>
              <a:pPr rtl="0"/>
              <a:t>9</a:t>
            </a:fld>
            <a:endParaRPr lang="pt-BR" noProof="1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381414"/>
            <a:ext cx="10929179" cy="498993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6407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0_Bright business presentation_AAS_v3" id="{57D58BC9-3F05-45D4-81CD-7BA898B4CAAD}" vid="{0F92AA19-00D6-4C71-B13F-219D7994A0B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EF89933107E14B98DA3854C20B7ECD" ma:contentTypeVersion="0" ma:contentTypeDescription="Create a new document." ma:contentTypeScope="" ma:versionID="878ecaabc8119439c07569a7fdf31c8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776a18d99cf01de478530e484dd7a4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89EDE6-EADC-4C51-A618-17CCFAE3C12F}">
  <ds:schemaRefs>
    <ds:schemaRef ds:uri="http://schemas.microsoft.com/office/2006/documentManagement/types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AF4CCF4-D450-4896-9D26-824C258C6A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3834FD8-17E1-4DB7-9DF6-26374707BB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TF16411250</Template>
  <TotalTime>346</TotalTime>
  <Words>435</Words>
  <Application>Microsoft Office PowerPoint</Application>
  <PresentationFormat>Ecrã Panorâmico</PresentationFormat>
  <Paragraphs>84</Paragraphs>
  <Slides>13</Slides>
  <Notes>8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Candara</vt:lpstr>
      <vt:lpstr>Corbel</vt:lpstr>
      <vt:lpstr>Times New Roman</vt:lpstr>
      <vt:lpstr>Wingdings</vt:lpstr>
      <vt:lpstr>Tema do Office</vt:lpstr>
      <vt:lpstr>OncOrg.</vt:lpstr>
      <vt:lpstr>Sobre nós</vt:lpstr>
      <vt:lpstr>Contextualização do desperdício e impacto socioambiental:</vt:lpstr>
      <vt:lpstr>Onde atuamos/O que queremos resolver:</vt:lpstr>
      <vt:lpstr>Quais as ferramentas para te ajudar?</vt:lpstr>
      <vt:lpstr>Visão de negócio:</vt:lpstr>
      <vt:lpstr>Ferramenta de gestão:</vt:lpstr>
      <vt:lpstr>Site institucional da nossa empresa!</vt:lpstr>
      <vt:lpstr>Orçamento simples e prático.</vt:lpstr>
      <vt:lpstr>Tabela de dados sistêmica.</vt:lpstr>
      <vt:lpstr>Funcionamento dos dispositivos de precisão.</vt:lpstr>
      <vt:lpstr>O que almejamos: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da apresentação</dc:title>
  <dc:creator/>
  <cp:lastModifiedBy>WESLEY DE LIMA COSTA .</cp:lastModifiedBy>
  <cp:revision>150</cp:revision>
  <dcterms:created xsi:type="dcterms:W3CDTF">2022-08-31T17:40:47Z</dcterms:created>
  <dcterms:modified xsi:type="dcterms:W3CDTF">2022-09-07T23:46:16Z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0x01010009EF89933107E14B98DA3854C20B7ECD</vt:lpwstr>
  </property>
</Properties>
</file>